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/>
    <p:restoredTop sz="94643"/>
  </p:normalViewPr>
  <p:slideViewPr>
    <p:cSldViewPr snapToGrid="0" snapToObjects="1">
      <p:cViewPr>
        <p:scale>
          <a:sx n="120" d="100"/>
          <a:sy n="120" d="100"/>
        </p:scale>
        <p:origin x="24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FA13C-DB6E-B64D-8A70-8B5A8FFEADD6}" type="datetimeFigureOut">
              <a:rPr lang="en-US" smtClean="0"/>
              <a:t>3/10/17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89DB2-782E-1545-BBE1-3EF84D72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37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E9F50-AE2C-B347-A9B0-FC53C5C0DEA5}" type="datetimeFigureOut">
              <a:rPr lang="en-US" smtClean="0"/>
              <a:t>3/10/17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18977-3788-AB40-BB40-5B0B84377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59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18977-3788-AB40-BB40-5B0B84377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5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18977-3788-AB40-BB40-5B0B843778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8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115824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4800" y="3429000"/>
            <a:ext cx="65024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2600C-85A3-E445-82A2-4EA8BAEE53BD}" type="datetime1">
              <a:rPr lang="fr-FR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1CD3-E34E-1C46-A487-CCED88BB550A}" type="datetime1">
              <a:rPr lang="fr-FR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31496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12192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7716"/>
            <a:ext cx="27432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7200" y="97716"/>
            <a:ext cx="7315200" cy="61506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BD9E-4ECA-9447-B47F-55D76E357A9C}" type="datetime1">
              <a:rPr lang="fr-FR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2DB33-8BF2-EC45-935A-06F01DA1F370}" type="datetime1">
              <a:rPr lang="fr-FR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709988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098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3FE6-EA14-C54E-BE0D-7C7CA4300FDD}" type="datetime1">
              <a:rPr lang="fr-FR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5685" y="1722438"/>
            <a:ext cx="49987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8480" y="1722438"/>
            <a:ext cx="49987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2DB9-874C-7846-B64E-4995D0F6BD4F}" type="datetime1">
              <a:rPr lang="fr-FR" smtClean="0"/>
              <a:t>10/03/2017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5083" y="1722792"/>
            <a:ext cx="49805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5083" y="2362554"/>
            <a:ext cx="49805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08801" y="1722792"/>
            <a:ext cx="49784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08801" y="2362554"/>
            <a:ext cx="4978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BA3-E508-DD44-A834-9A3420E6E895}" type="datetime1">
              <a:rPr lang="fr-FR" smtClean="0"/>
              <a:t>10/03/2017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7B18-6A9A-5742-9172-9306B51B01A6}" type="datetime1">
              <a:rPr lang="fr-FR" smtClean="0"/>
              <a:t>10/03/2017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2BC8B-EBF1-9148-AE6E-AD442AF7CF2E}" type="datetime1">
              <a:rPr lang="fr-FR" smtClean="0"/>
              <a:t>10/03/2017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31496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12192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1" y="15240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0" y="152400"/>
            <a:ext cx="59944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7201" y="1314450"/>
            <a:ext cx="4011084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C87A-54F5-6049-AE20-F63DFE7598BB}" type="datetime1">
              <a:rPr lang="fr-FR" smtClean="0"/>
              <a:t>10/03/2017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5E1-AF4E-414C-BF2E-A0D6086C7A4F}" type="datetime1">
              <a:rPr lang="fr-FR" smtClean="0"/>
              <a:t>10/03/2017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microsoft.com/office/2007/relationships/media" Target="../media/media1.mp4"/><Relationship Id="rId14" Type="http://schemas.openxmlformats.org/officeDocument/2006/relationships/video" Target="../media/media1.mp4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31496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4684"/>
            <a:ext cx="115824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1676400"/>
            <a:ext cx="1016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14C8-F0DE-9246-84FA-96CF33182D07}" type="datetime1">
              <a:rPr lang="fr-FR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218E2-CE89-6D4A-9F12-1C7B1C798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PLANNING </a:t>
            </a:r>
            <a:r>
              <a:rPr lang="en-US" dirty="0" smtClean="0"/>
              <a:t>&amp; GRADING GROUP 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Techniques, Tactics </a:t>
            </a:r>
            <a:r>
              <a:rPr lang="en-US" dirty="0"/>
              <a:t>&amp; </a:t>
            </a:r>
            <a:r>
              <a:rPr lang="en-US" dirty="0" smtClean="0"/>
              <a:t>Interventions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AUP Teaching &amp; Learning Center - Robert Earhart - 10/03/17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INTERVENTION TACTICS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Pay close attention to avoid interventions in the first place</a:t>
            </a:r>
          </a:p>
          <a:p>
            <a:r>
              <a:rPr lang="en-US" dirty="0" smtClean="0"/>
              <a:t>Set benchmarks</a:t>
            </a:r>
          </a:p>
          <a:p>
            <a:pPr lvl="1"/>
            <a:r>
              <a:rPr lang="en-US" dirty="0" smtClean="0"/>
              <a:t>Ask questions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ffer </a:t>
            </a:r>
            <a:r>
              <a:rPr lang="en-US" dirty="0"/>
              <a:t>immediate </a:t>
            </a:r>
            <a:r>
              <a:rPr lang="en-US" dirty="0" smtClean="0"/>
              <a:t>feedback</a:t>
            </a:r>
            <a:endParaRPr lang="en-US" dirty="0" smtClean="0"/>
          </a:p>
          <a:p>
            <a:r>
              <a:rPr lang="en-US" dirty="0" smtClean="0"/>
              <a:t>Surprise quiz or peer assessment</a:t>
            </a:r>
          </a:p>
          <a:p>
            <a:r>
              <a:rPr lang="en-US" dirty="0"/>
              <a:t>Appoint group leaders</a:t>
            </a:r>
          </a:p>
          <a:p>
            <a:pPr lvl="1"/>
            <a:r>
              <a:rPr lang="en-US" dirty="0" smtClean="0"/>
              <a:t>A must for high complexity/ longitudinal projects</a:t>
            </a:r>
          </a:p>
          <a:p>
            <a:pPr lvl="1"/>
            <a:r>
              <a:rPr lang="en-US" dirty="0" smtClean="0"/>
              <a:t>Leader should have a proven </a:t>
            </a:r>
            <a:r>
              <a:rPr lang="en-US" dirty="0"/>
              <a:t>track </a:t>
            </a:r>
            <a:r>
              <a:rPr lang="en-US" dirty="0" smtClean="0"/>
              <a:t>record of reliability in the course</a:t>
            </a:r>
            <a:endParaRPr lang="en-US" dirty="0"/>
          </a:p>
          <a:p>
            <a:pPr lvl="1"/>
            <a:r>
              <a:rPr lang="en-US" dirty="0"/>
              <a:t>High level of </a:t>
            </a:r>
            <a:r>
              <a:rPr lang="en-US" dirty="0" smtClean="0"/>
              <a:t>maturity</a:t>
            </a:r>
          </a:p>
          <a:p>
            <a:r>
              <a:rPr lang="en-US" dirty="0" smtClean="0"/>
              <a:t>Re-set groups</a:t>
            </a:r>
          </a:p>
          <a:p>
            <a:pPr lvl="1"/>
            <a:r>
              <a:rPr lang="en-US" dirty="0" smtClean="0"/>
              <a:t>Strongest leader to struggling group</a:t>
            </a:r>
          </a:p>
          <a:p>
            <a:pPr lvl="1"/>
            <a:r>
              <a:rPr lang="en-US" dirty="0" smtClean="0"/>
              <a:t>Struggling student to strongest </a:t>
            </a:r>
            <a:r>
              <a:rPr lang="en-US" dirty="0" smtClean="0"/>
              <a:t>group</a:t>
            </a:r>
          </a:p>
          <a:p>
            <a:r>
              <a:rPr lang="en-US" dirty="0" smtClean="0"/>
              <a:t>Request timesheets: </a:t>
            </a:r>
            <a:r>
              <a:rPr lang="en-US" dirty="0" smtClean="0"/>
              <a:t>Ask each group member to track their time on the project and what they worked on during that time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PROBLEMS IN GRADING GROUP WORK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101" y="2157751"/>
            <a:ext cx="9406945" cy="36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PROBLEMS IN GRADING GROUP WORK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570" y="1793363"/>
            <a:ext cx="7795260" cy="4572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2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 GROUP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 and Objectives</a:t>
            </a:r>
          </a:p>
          <a:p>
            <a:pPr lvl="1"/>
            <a:r>
              <a:rPr lang="en-US" dirty="0" smtClean="0"/>
              <a:t>Building teamwork skills</a:t>
            </a:r>
          </a:p>
          <a:p>
            <a:pPr lvl="1"/>
            <a:r>
              <a:rPr lang="en-US" dirty="0" smtClean="0"/>
              <a:t>Project-based learning</a:t>
            </a:r>
          </a:p>
          <a:p>
            <a:pPr lvl="1"/>
            <a:r>
              <a:rPr lang="en-US" dirty="0" smtClean="0"/>
              <a:t>Multiple perspectives</a:t>
            </a:r>
          </a:p>
          <a:p>
            <a:pPr lvl="1"/>
            <a:r>
              <a:rPr lang="en-US" dirty="0" smtClean="0"/>
              <a:t>Making larger projects feasible</a:t>
            </a:r>
          </a:p>
          <a:p>
            <a:pPr lvl="1"/>
            <a:r>
              <a:rPr lang="en-US" dirty="0" smtClean="0"/>
              <a:t>Managing complexity</a:t>
            </a:r>
          </a:p>
          <a:p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Long or short duration</a:t>
            </a:r>
          </a:p>
          <a:p>
            <a:pPr lvl="1"/>
            <a:r>
              <a:rPr lang="en-US" dirty="0" smtClean="0"/>
              <a:t>One big project or many smaller projects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394" t="1838" r="13285" b="1469"/>
          <a:stretch/>
        </p:blipFill>
        <p:spPr>
          <a:xfrm>
            <a:off x="6985590" y="2126513"/>
            <a:ext cx="4976037" cy="37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 GROUP WORK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0040" y="1743737"/>
            <a:ext cx="5568036" cy="370110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Setting Expectations</a:t>
            </a:r>
          </a:p>
          <a:p>
            <a:r>
              <a:rPr lang="en-US" dirty="0"/>
              <a:t>Syllabus (see sample A)</a:t>
            </a:r>
          </a:p>
          <a:p>
            <a:pPr lvl="1"/>
            <a:r>
              <a:rPr lang="en-US" dirty="0"/>
              <a:t>Should indicate how group work is going to be graded</a:t>
            </a:r>
          </a:p>
          <a:p>
            <a:pPr lvl="1"/>
            <a:r>
              <a:rPr lang="en-US" dirty="0"/>
              <a:t>Expectations and rules for group work</a:t>
            </a:r>
          </a:p>
          <a:p>
            <a:r>
              <a:rPr lang="en-US" dirty="0"/>
              <a:t>In class (see sample B)</a:t>
            </a:r>
          </a:p>
          <a:p>
            <a:pPr lvl="1"/>
            <a:r>
              <a:rPr lang="en-US" dirty="0"/>
              <a:t>Explanation and discussion</a:t>
            </a:r>
          </a:p>
          <a:p>
            <a:pPr lvl="1"/>
            <a:r>
              <a:rPr lang="en-US" dirty="0"/>
              <a:t>Continuous follow up</a:t>
            </a:r>
          </a:p>
          <a:p>
            <a:pPr lvl="1"/>
            <a:r>
              <a:rPr lang="en-US" dirty="0"/>
              <a:t>Offer some immediate </a:t>
            </a:r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GROUPS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Maturity Level</a:t>
            </a:r>
          </a:p>
          <a:p>
            <a:pPr lvl="1"/>
            <a:r>
              <a:rPr lang="en-US" dirty="0" smtClean="0"/>
              <a:t>Freshman/Sophomores</a:t>
            </a:r>
          </a:p>
          <a:p>
            <a:pPr lvl="1"/>
            <a:r>
              <a:rPr lang="en-US" dirty="0" smtClean="0"/>
              <a:t>Juniors/Seniors</a:t>
            </a:r>
          </a:p>
          <a:p>
            <a:pPr lvl="1"/>
            <a:r>
              <a:rPr lang="en-US" dirty="0" smtClean="0"/>
              <a:t>Graduate students</a:t>
            </a:r>
          </a:p>
          <a:p>
            <a:r>
              <a:rPr lang="en-US" dirty="0" smtClean="0"/>
              <a:t>Cultural Background</a:t>
            </a:r>
          </a:p>
          <a:p>
            <a:r>
              <a:rPr lang="en-US" dirty="0" smtClean="0"/>
              <a:t>Type of group work</a:t>
            </a:r>
          </a:p>
          <a:p>
            <a:pPr lvl="1"/>
            <a:r>
              <a:rPr lang="en-US" dirty="0" smtClean="0"/>
              <a:t>Whole semester</a:t>
            </a:r>
          </a:p>
          <a:p>
            <a:pPr lvl="2"/>
            <a:r>
              <a:rPr lang="en-US" dirty="0" smtClean="0"/>
              <a:t>See Sample C</a:t>
            </a:r>
          </a:p>
          <a:p>
            <a:pPr lvl="1"/>
            <a:r>
              <a:rPr lang="en-US" dirty="0" smtClean="0"/>
              <a:t>One off project</a:t>
            </a:r>
          </a:p>
          <a:p>
            <a:r>
              <a:rPr lang="en-US" dirty="0" smtClean="0"/>
              <a:t>Deliverables</a:t>
            </a:r>
          </a:p>
          <a:p>
            <a:r>
              <a:rPr lang="en-US" dirty="0" smtClean="0"/>
              <a:t>Percentage of Grade</a:t>
            </a:r>
          </a:p>
          <a:p>
            <a:r>
              <a:rPr lang="en-US" dirty="0" smtClean="0"/>
              <a:t>Likelihood </a:t>
            </a:r>
            <a:r>
              <a:rPr lang="en-US" dirty="0"/>
              <a:t>of </a:t>
            </a:r>
            <a:r>
              <a:rPr lang="en-US" dirty="0" smtClean="0"/>
              <a:t>conflict</a:t>
            </a:r>
          </a:p>
          <a:p>
            <a:r>
              <a:rPr lang="en-US" dirty="0" smtClean="0"/>
              <a:t>Probability of free riding / cheating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8163" y="2319073"/>
            <a:ext cx="4999037" cy="33326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4975" y="2576871"/>
            <a:ext cx="4999038" cy="281709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Paper</a:t>
            </a:r>
          </a:p>
          <a:p>
            <a:r>
              <a:rPr lang="en-US" dirty="0" smtClean="0"/>
              <a:t>Presentation</a:t>
            </a:r>
          </a:p>
          <a:p>
            <a:pPr lvl="1"/>
            <a:r>
              <a:rPr lang="en-US" dirty="0" smtClean="0"/>
              <a:t>One or some presenting</a:t>
            </a:r>
          </a:p>
          <a:p>
            <a:pPr lvl="1"/>
            <a:r>
              <a:rPr lang="en-US" dirty="0" smtClean="0"/>
              <a:t>All presenting</a:t>
            </a:r>
          </a:p>
          <a:p>
            <a:r>
              <a:rPr lang="en-US" dirty="0" smtClean="0"/>
              <a:t>Creative work</a:t>
            </a:r>
          </a:p>
          <a:p>
            <a:pPr lvl="1"/>
            <a:r>
              <a:rPr lang="en-US" dirty="0" smtClean="0"/>
              <a:t>Video</a:t>
            </a:r>
          </a:p>
          <a:p>
            <a:pPr lvl="1"/>
            <a:r>
              <a:rPr lang="en-US" dirty="0" smtClean="0"/>
              <a:t>Art work</a:t>
            </a:r>
          </a:p>
          <a:p>
            <a:pPr lvl="1"/>
            <a:r>
              <a:rPr lang="en-US" dirty="0" smtClean="0"/>
              <a:t>Narrative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Debate</a:t>
            </a:r>
          </a:p>
          <a:p>
            <a:r>
              <a:rPr lang="en-US" dirty="0" smtClean="0"/>
              <a:t>Discussion</a:t>
            </a:r>
          </a:p>
          <a:p>
            <a:r>
              <a:rPr lang="en-US" dirty="0" smtClean="0"/>
              <a:t>Exam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Deliverable (</a:t>
            </a:r>
            <a:r>
              <a:rPr lang="en-US" sz="2400" dirty="0" smtClean="0"/>
              <a:t>itself </a:t>
            </a:r>
            <a:r>
              <a:rPr lang="mr-IN" sz="2400" dirty="0" smtClean="0"/>
              <a:t>–</a:t>
            </a:r>
            <a:r>
              <a:rPr lang="en-US" sz="2400" dirty="0" smtClean="0"/>
              <a:t> sample D) </a:t>
            </a:r>
            <a:endParaRPr lang="en-US" sz="2400" dirty="0" smtClean="0"/>
          </a:p>
          <a:p>
            <a:pPr lvl="1"/>
            <a:r>
              <a:rPr lang="en-US" sz="2000" dirty="0" smtClean="0"/>
              <a:t>Grading method </a:t>
            </a:r>
            <a:r>
              <a:rPr lang="en-US" sz="2000" dirty="0" smtClean="0"/>
              <a:t>must match the goal and structure</a:t>
            </a:r>
          </a:p>
          <a:p>
            <a:pPr lvl="1"/>
            <a:r>
              <a:rPr lang="en-US" sz="2000" dirty="0" smtClean="0"/>
              <a:t>Must be some symmetry </a:t>
            </a:r>
            <a:r>
              <a:rPr lang="en-US" sz="2000" dirty="0" smtClean="0"/>
              <a:t>to group member</a:t>
            </a:r>
            <a:r>
              <a:rPr lang="en-US" sz="2000" dirty="0" smtClean="0"/>
              <a:t> </a:t>
            </a:r>
            <a:r>
              <a:rPr lang="en-US" sz="2000" dirty="0" smtClean="0"/>
              <a:t>contributions</a:t>
            </a:r>
          </a:p>
          <a:p>
            <a:r>
              <a:rPr lang="en-US" sz="2400" dirty="0" smtClean="0"/>
              <a:t>Supplemental individual work</a:t>
            </a:r>
          </a:p>
          <a:p>
            <a:r>
              <a:rPr lang="en-US" sz="2400" dirty="0" smtClean="0"/>
              <a:t>Reflective </a:t>
            </a:r>
            <a:r>
              <a:rPr lang="en-US" sz="2400" dirty="0" smtClean="0"/>
              <a:t>report</a:t>
            </a:r>
          </a:p>
          <a:p>
            <a:r>
              <a:rPr lang="en-US" sz="2400" dirty="0" smtClean="0"/>
              <a:t>Timesheets</a:t>
            </a:r>
          </a:p>
          <a:p>
            <a:r>
              <a:rPr lang="en-US" sz="2400" dirty="0" smtClean="0"/>
              <a:t>Self assessment (see sample </a:t>
            </a:r>
            <a:r>
              <a:rPr lang="en-US" sz="2400" dirty="0" smtClean="0"/>
              <a:t>E &amp; F)</a:t>
            </a:r>
            <a:endParaRPr lang="en-US" sz="2400" dirty="0" smtClean="0"/>
          </a:p>
          <a:p>
            <a:r>
              <a:rPr lang="en-US" sz="2400" dirty="0" smtClean="0"/>
              <a:t>Peer assessment (see sample </a:t>
            </a:r>
            <a:r>
              <a:rPr lang="en-US" sz="2400" dirty="0"/>
              <a:t>E</a:t>
            </a:r>
            <a:r>
              <a:rPr lang="en-US" sz="2400" dirty="0" smtClean="0"/>
              <a:t> &amp; F)</a:t>
            </a:r>
            <a:endParaRPr lang="en-US" sz="2400" dirty="0" smtClean="0"/>
          </a:p>
          <a:p>
            <a:r>
              <a:rPr lang="en-US" sz="2400" dirty="0" smtClean="0"/>
              <a:t>Midterm or final exam/paper</a:t>
            </a:r>
          </a:p>
          <a:p>
            <a:endParaRPr lang="en-US" sz="2400" dirty="0" smtClean="0"/>
          </a:p>
          <a:p>
            <a:pPr lvl="1"/>
            <a:endParaRPr lang="en-US" sz="2000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8163" y="2735660"/>
            <a:ext cx="4999037" cy="249951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In-group cliques</a:t>
            </a:r>
          </a:p>
          <a:p>
            <a:pPr lvl="1"/>
            <a:r>
              <a:rPr lang="en-US" dirty="0"/>
              <a:t>Exclusion can often be interpreted as free </a:t>
            </a:r>
            <a:r>
              <a:rPr lang="en-US" dirty="0" smtClean="0"/>
              <a:t>riding</a:t>
            </a:r>
          </a:p>
          <a:p>
            <a:pPr lvl="1"/>
            <a:r>
              <a:rPr lang="en-US" dirty="0"/>
              <a:t>‘Intimate relationships</a:t>
            </a:r>
            <a:r>
              <a:rPr lang="en-US" dirty="0" smtClean="0"/>
              <a:t>’</a:t>
            </a:r>
            <a:endParaRPr lang="en-US" dirty="0"/>
          </a:p>
          <a:p>
            <a:r>
              <a:rPr lang="en-US" dirty="0"/>
              <a:t>Personal and scheduling conflicts</a:t>
            </a:r>
          </a:p>
          <a:p>
            <a:r>
              <a:rPr lang="en-US" dirty="0"/>
              <a:t>Free riding</a:t>
            </a:r>
          </a:p>
          <a:p>
            <a:r>
              <a:rPr lang="en-US" dirty="0" smtClean="0"/>
              <a:t>Social </a:t>
            </a:r>
            <a:r>
              <a:rPr lang="en-US" dirty="0"/>
              <a:t>pressure</a:t>
            </a:r>
          </a:p>
          <a:p>
            <a:r>
              <a:rPr lang="en-US" dirty="0"/>
              <a:t>Absences (especially on deliverable day)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AUP Teaching &amp; Learning Center - Robert Earhart - 10/03/17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26" y="1722438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Eco.thmx</Template>
  <TotalTime>5867</TotalTime>
  <Words>421</Words>
  <Application>Microsoft Macintosh PowerPoint</Application>
  <PresentationFormat>Widescreen</PresentationFormat>
  <Paragraphs>95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Mangal</vt:lpstr>
      <vt:lpstr>Arial</vt:lpstr>
      <vt:lpstr>Eco</vt:lpstr>
      <vt:lpstr>PLANNING &amp; GRADING GROUP WORK</vt:lpstr>
      <vt:lpstr>CRITICAL PROBLEMS IN GRADING GROUP WORK</vt:lpstr>
      <vt:lpstr>CRITICAL PROBLEMS IN GRADING GROUP WORK</vt:lpstr>
      <vt:lpstr>FRAMING GROUP WORK</vt:lpstr>
      <vt:lpstr>FRAMING GROUP WORK</vt:lpstr>
      <vt:lpstr>SETTING GROUPS</vt:lpstr>
      <vt:lpstr>DELIVERABLES</vt:lpstr>
      <vt:lpstr>GRADING</vt:lpstr>
      <vt:lpstr>COMMON PROBLEMS</vt:lpstr>
      <vt:lpstr>INTERVENTION TACTICS</vt:lpstr>
    </vt:vector>
  </TitlesOfParts>
  <Company>ESG Intelligence Consulting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CASE: TOWN OF BELLINGTON</dc:title>
  <dc:creator>Robert Earhart</dc:creator>
  <cp:lastModifiedBy>Robert Earhart</cp:lastModifiedBy>
  <cp:revision>23</cp:revision>
  <cp:lastPrinted>2017-03-10T10:00:57Z</cp:lastPrinted>
  <dcterms:created xsi:type="dcterms:W3CDTF">2013-03-26T13:41:46Z</dcterms:created>
  <dcterms:modified xsi:type="dcterms:W3CDTF">2017-03-10T14:08:48Z</dcterms:modified>
</cp:coreProperties>
</file>